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75" r:id="rId5"/>
    <p:sldId id="276" r:id="rId6"/>
    <p:sldId id="262" r:id="rId7"/>
    <p:sldId id="263" r:id="rId8"/>
    <p:sldId id="271" r:id="rId9"/>
    <p:sldId id="269" r:id="rId10"/>
    <p:sldId id="278" r:id="rId11"/>
    <p:sldId id="279" r:id="rId12"/>
    <p:sldId id="264" r:id="rId13"/>
    <p:sldId id="268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34" d="100"/>
          <a:sy n="34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0B342-F59F-42C3-AC61-74EB066ACE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5E04C9-FA7F-48A3-A651-E082C89DDDDE}">
      <dgm:prSet phldrT="[Текст]"/>
      <dgm:spPr/>
      <dgm:t>
        <a:bodyPr/>
        <a:lstStyle/>
        <a:p>
          <a:r>
            <a:rPr lang="uk-UA" dirty="0" smtClean="0"/>
            <a:t>Підтримка впровадження медіаосвіти та медіаграмотності</a:t>
          </a:r>
          <a:endParaRPr lang="uk-UA" dirty="0"/>
        </a:p>
      </dgm:t>
    </dgm:pt>
    <dgm:pt modelId="{AD913B41-561B-423E-8208-79818E38DAC8}" type="parTrans" cxnId="{D8C75A0E-785F-479F-962B-CB89CB511921}">
      <dgm:prSet/>
      <dgm:spPr/>
      <dgm:t>
        <a:bodyPr/>
        <a:lstStyle/>
        <a:p>
          <a:endParaRPr lang="uk-UA"/>
        </a:p>
      </dgm:t>
    </dgm:pt>
    <dgm:pt modelId="{BF6E58E1-6CF3-4489-A19E-AD50A0A3B5CD}" type="sibTrans" cxnId="{D8C75A0E-785F-479F-962B-CB89CB511921}">
      <dgm:prSet/>
      <dgm:spPr/>
      <dgm:t>
        <a:bodyPr/>
        <a:lstStyle/>
        <a:p>
          <a:endParaRPr lang="uk-UA"/>
        </a:p>
      </dgm:t>
    </dgm:pt>
    <dgm:pt modelId="{D89F1F76-D5CF-4350-8766-DB7C8D618C50}" type="pres">
      <dgm:prSet presAssocID="{F0D0B342-F59F-42C3-AC61-74EB066ACE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CAD32F-1F1F-4F6E-8AB7-BD19E47B5E48}" type="pres">
      <dgm:prSet presAssocID="{EC5E04C9-FA7F-48A3-A651-E082C89DDDDE}" presName="parentLin" presStyleCnt="0"/>
      <dgm:spPr/>
    </dgm:pt>
    <dgm:pt modelId="{5C9B5DD0-F604-43CE-8C1C-BF2B18ABF04C}" type="pres">
      <dgm:prSet presAssocID="{EC5E04C9-FA7F-48A3-A651-E082C89DDDDE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A4919488-F4E9-4B34-A3B8-A9AA888CDF3A}" type="pres">
      <dgm:prSet presAssocID="{EC5E04C9-FA7F-48A3-A651-E082C89DDDDE}" presName="parentText" presStyleLbl="node1" presStyleIdx="0" presStyleCnt="1" custScaleX="121303" custScaleY="80485" custLinFactNeighborX="5366" custLinFactNeighborY="4230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839D8F-AA24-473E-96B6-60614A9A881D}" type="pres">
      <dgm:prSet presAssocID="{EC5E04C9-FA7F-48A3-A651-E082C89DDDDE}" presName="negativeSpace" presStyleCnt="0"/>
      <dgm:spPr/>
    </dgm:pt>
    <dgm:pt modelId="{01ADD043-9384-484C-A654-1FF9B32F5F73}" type="pres">
      <dgm:prSet presAssocID="{EC5E04C9-FA7F-48A3-A651-E082C89DDDDE}" presName="childText" presStyleLbl="conFgAcc1" presStyleIdx="0" presStyleCnt="1" custScaleY="137946" custLinFactNeighborX="1754" custLinFactNeighborY="2429">
        <dgm:presLayoutVars>
          <dgm:bulletEnabled val="1"/>
        </dgm:presLayoutVars>
      </dgm:prSet>
      <dgm:spPr/>
    </dgm:pt>
  </dgm:ptLst>
  <dgm:cxnLst>
    <dgm:cxn modelId="{A7F807B8-117E-484A-BEC3-375D0FE7E913}" type="presOf" srcId="{EC5E04C9-FA7F-48A3-A651-E082C89DDDDE}" destId="{A4919488-F4E9-4B34-A3B8-A9AA888CDF3A}" srcOrd="1" destOrd="0" presId="urn:microsoft.com/office/officeart/2005/8/layout/list1"/>
    <dgm:cxn modelId="{6ECA1F16-4FFA-4A0F-A53B-73C607054FED}" type="presOf" srcId="{F0D0B342-F59F-42C3-AC61-74EB066ACE40}" destId="{D89F1F76-D5CF-4350-8766-DB7C8D618C50}" srcOrd="0" destOrd="0" presId="urn:microsoft.com/office/officeart/2005/8/layout/list1"/>
    <dgm:cxn modelId="{7E39E9B9-906A-43C9-A6CB-9A9F85B2E177}" type="presOf" srcId="{EC5E04C9-FA7F-48A3-A651-E082C89DDDDE}" destId="{5C9B5DD0-F604-43CE-8C1C-BF2B18ABF04C}" srcOrd="0" destOrd="0" presId="urn:microsoft.com/office/officeart/2005/8/layout/list1"/>
    <dgm:cxn modelId="{D8C75A0E-785F-479F-962B-CB89CB511921}" srcId="{F0D0B342-F59F-42C3-AC61-74EB066ACE40}" destId="{EC5E04C9-FA7F-48A3-A651-E082C89DDDDE}" srcOrd="0" destOrd="0" parTransId="{AD913B41-561B-423E-8208-79818E38DAC8}" sibTransId="{BF6E58E1-6CF3-4489-A19E-AD50A0A3B5CD}"/>
    <dgm:cxn modelId="{E3711AEF-4532-420B-A312-EEAA2F5C58E4}" type="presParOf" srcId="{D89F1F76-D5CF-4350-8766-DB7C8D618C50}" destId="{B8CAD32F-1F1F-4F6E-8AB7-BD19E47B5E48}" srcOrd="0" destOrd="0" presId="urn:microsoft.com/office/officeart/2005/8/layout/list1"/>
    <dgm:cxn modelId="{196418A1-6946-4232-BDFA-99CE6C40C16B}" type="presParOf" srcId="{B8CAD32F-1F1F-4F6E-8AB7-BD19E47B5E48}" destId="{5C9B5DD0-F604-43CE-8C1C-BF2B18ABF04C}" srcOrd="0" destOrd="0" presId="urn:microsoft.com/office/officeart/2005/8/layout/list1"/>
    <dgm:cxn modelId="{169D9CD3-186E-40B8-810A-45BFE264FC0F}" type="presParOf" srcId="{B8CAD32F-1F1F-4F6E-8AB7-BD19E47B5E48}" destId="{A4919488-F4E9-4B34-A3B8-A9AA888CDF3A}" srcOrd="1" destOrd="0" presId="urn:microsoft.com/office/officeart/2005/8/layout/list1"/>
    <dgm:cxn modelId="{F9C01DC6-0911-4743-85DB-08B673C071E0}" type="presParOf" srcId="{D89F1F76-D5CF-4350-8766-DB7C8D618C50}" destId="{EB839D8F-AA24-473E-96B6-60614A9A881D}" srcOrd="1" destOrd="0" presId="urn:microsoft.com/office/officeart/2005/8/layout/list1"/>
    <dgm:cxn modelId="{27810990-492C-4EE1-81CB-CB5233669CED}" type="presParOf" srcId="{D89F1F76-D5CF-4350-8766-DB7C8D618C50}" destId="{01ADD043-9384-484C-A654-1FF9B32F5F7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ADD043-9384-484C-A654-1FF9B32F5F73}">
      <dsp:nvSpPr>
        <dsp:cNvPr id="0" name=""/>
        <dsp:cNvSpPr/>
      </dsp:nvSpPr>
      <dsp:spPr>
        <a:xfrm>
          <a:off x="0" y="253594"/>
          <a:ext cx="8208912" cy="695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19488-F4E9-4B34-A3B8-A9AA888CDF3A}">
      <dsp:nvSpPr>
        <dsp:cNvPr id="0" name=""/>
        <dsp:cNvSpPr/>
      </dsp:nvSpPr>
      <dsp:spPr>
        <a:xfrm>
          <a:off x="432047" y="316209"/>
          <a:ext cx="6963552" cy="475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Підтримка впровадження медіаосвіти та медіаграмотності</a:t>
          </a:r>
          <a:endParaRPr lang="uk-UA" sz="2000" kern="1200" dirty="0"/>
        </a:p>
      </dsp:txBody>
      <dsp:txXfrm>
        <a:off x="432047" y="316209"/>
        <a:ext cx="6963552" cy="47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67F3-BCC6-4184-B306-2BB1E234EDF6}" type="datetimeFigureOut">
              <a:rPr lang="uk-UA" smtClean="0"/>
              <a:pPr/>
              <a:t>17.05.2015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503B-BE68-4C42-8644-A7476339621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literacy.org.u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aupfound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5;&#1088;&#1077;&#1079;&#1077;&#1085;&#1090;&#1072;&#1094;&#1110;&#1103;_19-21_&#1090;&#1088;&#1072;&#1074;&#1085;&#1103;_&#1073;&#1110;&#1073;&#1083;&#1110;&#1086;&#1090;&#1077;&#1082;&#1080;\&#1042;&#1095;&#1080;&#1084;&#1086;&#1089;&#1100;%20&#1084;&#1077;&#1076;&#1110;&#1072;&#1086;&#1089;&#1074;&#1110;&#1090;&#1110;!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up.com.u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aupfoundation" TargetMode="External"/><Relationship Id="rId5" Type="http://schemas.openxmlformats.org/officeDocument/2006/relationships/hyperlink" Target="http://www.medialiteracy.org.ua/" TargetMode="External"/><Relationship Id="rId4" Type="http://schemas.openxmlformats.org/officeDocument/2006/relationships/hyperlink" Target="http://aup.com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p.com.ua/ml/Prog_kolleg.pdf" TargetMode="External"/><Relationship Id="rId3" Type="http://schemas.openxmlformats.org/officeDocument/2006/relationships/hyperlink" Target="http://aup.com.ua/uploads/Azbuka_kino.doc" TargetMode="External"/><Relationship Id="rId7" Type="http://schemas.openxmlformats.org/officeDocument/2006/relationships/hyperlink" Target="http://www.aup.com.ua/ml/progr_2_4.pdf" TargetMode="External"/><Relationship Id="rId2" Type="http://schemas.openxmlformats.org/officeDocument/2006/relationships/hyperlink" Target="http://aup.com.ua/uploads/Program_for_stude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p.com.ua/uploads/Iskustvo_literatury_i_kino.pdf" TargetMode="External"/><Relationship Id="rId11" Type="http://schemas.openxmlformats.org/officeDocument/2006/relationships/hyperlink" Target="http://www.aup.com.ua/ml/Zmist_Harkiv.pdf" TargetMode="External"/><Relationship Id="rId5" Type="http://schemas.openxmlformats.org/officeDocument/2006/relationships/hyperlink" Target="http://aup.com.ua/uploads/Program_8_class.pdf" TargetMode="External"/><Relationship Id="rId10" Type="http://schemas.openxmlformats.org/officeDocument/2006/relationships/hyperlink" Target="http://aup.com.ua/uploads/prall.pdf" TargetMode="External"/><Relationship Id="rId4" Type="http://schemas.openxmlformats.org/officeDocument/2006/relationships/hyperlink" Target="http://aup.com.ua/?cat=education&amp;subcat=programs" TargetMode="External"/><Relationship Id="rId9" Type="http://schemas.openxmlformats.org/officeDocument/2006/relationships/hyperlink" Target="http://www.aup.com.ua/ml/Program_10_1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9906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Практичні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моделі медіаосвіти в Україні.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Досвід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Академії української преси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Онлайн-гра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Медіазнайко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up-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60648"/>
            <a:ext cx="3096344" cy="1509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553545"/>
            <a:ext cx="734481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Юлія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едактор порталу «Медіаосвіта та медіаграмотність»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FreedomUkraine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6807558" cy="4525963"/>
          </a:xfrm>
        </p:spPr>
      </p:pic>
    </p:spTree>
    <p:extLst>
      <p:ext uri="{BB962C8B-B14F-4D97-AF65-F5344CB8AC3E}">
        <p14:creationId xmlns:p14="http://schemas.microsoft.com/office/powerpoint/2010/main" xmlns="" val="32870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FreedomUkraine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216" y="1600200"/>
            <a:ext cx="6799568" cy="4525963"/>
          </a:xfrm>
        </p:spPr>
      </p:pic>
    </p:spTree>
    <p:extLst>
      <p:ext uri="{BB962C8B-B14F-4D97-AF65-F5344CB8AC3E}">
        <p14:creationId xmlns:p14="http://schemas.microsoft.com/office/powerpoint/2010/main" xmlns="" val="26593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Навчальні посібники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583" t="11769" r="37477" b="19818"/>
          <a:stretch>
            <a:fillRect/>
          </a:stretch>
        </p:blipFill>
        <p:spPr bwMode="auto">
          <a:xfrm>
            <a:off x="323528" y="541628"/>
            <a:ext cx="228248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976" y="1681376"/>
            <a:ext cx="2536503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412776"/>
            <a:ext cx="3298686" cy="4398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56792"/>
            <a:ext cx="2088232" cy="29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Портал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“Медіаосвіта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медіаграмотність”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72" t="10178" b="10272"/>
          <a:stretch>
            <a:fillRect/>
          </a:stretch>
        </p:blipFill>
        <p:spPr bwMode="auto">
          <a:xfrm>
            <a:off x="251520" y="1700808"/>
            <a:ext cx="8892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6750" y="6121300"/>
            <a:ext cx="642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Портал: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://www.medialiteracy.org.ua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err="1" smtClean="0"/>
              <a:t>Стор</a:t>
            </a:r>
            <a:r>
              <a:rPr lang="uk-UA" dirty="0" smtClean="0"/>
              <a:t>інка на </a:t>
            </a:r>
            <a:r>
              <a:rPr lang="en-US" dirty="0" smtClean="0"/>
              <a:t>Facebook</a:t>
            </a:r>
            <a:r>
              <a:rPr lang="ru-RU" dirty="0" smtClean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www.facebook.com/aupfoundation</a:t>
            </a: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Портал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“Медіаосвіта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медіаграмотність”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Вчимось медіаосвіті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149475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11960" cy="1714202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Онлайн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“Медіазнайко”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2448" t="10454" r="14499" b="6250"/>
          <a:stretch>
            <a:fillRect/>
          </a:stretch>
        </p:blipFill>
        <p:spPr bwMode="auto">
          <a:xfrm>
            <a:off x="0" y="3212976"/>
            <a:ext cx="5400600" cy="34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Юлия\Desktop\Работа\22.05.14 Презентація медіагри\Без имени-1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869" y="404664"/>
            <a:ext cx="4336131" cy="613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76456" cy="1714202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Дякуємо, що були з нами!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aup-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73411"/>
            <a:ext cx="4032448" cy="1965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437112"/>
            <a:ext cx="78307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Контакти: </a:t>
            </a:r>
            <a:endParaRPr lang="uk-UA" dirty="0"/>
          </a:p>
          <a:p>
            <a:r>
              <a:rPr lang="uk-UA" b="1" dirty="0"/>
              <a:t>МБФ «Академія української преси» </a:t>
            </a:r>
            <a:endParaRPr lang="uk-UA" dirty="0"/>
          </a:p>
          <a:p>
            <a:r>
              <a:rPr lang="uk-UA" dirty="0"/>
              <a:t>тел. (044) 223 73 11 </a:t>
            </a:r>
          </a:p>
          <a:p>
            <a:r>
              <a:rPr lang="uk-UA" dirty="0"/>
              <a:t>е-mail: </a:t>
            </a:r>
            <a:r>
              <a:rPr lang="uk-UA" u="sng" dirty="0" err="1">
                <a:hlinkClick r:id="rId3"/>
              </a:rPr>
              <a:t>info</a:t>
            </a:r>
            <a:r>
              <a:rPr lang="uk-UA" u="sng" dirty="0">
                <a:hlinkClick r:id="rId3"/>
              </a:rPr>
              <a:t>@</a:t>
            </a:r>
            <a:r>
              <a:rPr lang="uk-UA" u="sng" dirty="0" err="1">
                <a:hlinkClick r:id="rId3"/>
              </a:rPr>
              <a:t>aup.com.ua</a:t>
            </a:r>
            <a:r>
              <a:rPr lang="uk-UA" dirty="0"/>
              <a:t> </a:t>
            </a:r>
          </a:p>
          <a:p>
            <a:r>
              <a:rPr lang="uk-UA" b="1" dirty="0"/>
              <a:t>Сайт:</a:t>
            </a:r>
            <a:r>
              <a:rPr lang="uk-UA" dirty="0"/>
              <a:t> </a:t>
            </a:r>
            <a:r>
              <a:rPr lang="en-US" u="sng" dirty="0">
                <a:hlinkClick r:id="rId4"/>
              </a:rPr>
              <a:t>http://aup.com.ua/</a:t>
            </a:r>
            <a:endParaRPr lang="uk-UA" dirty="0"/>
          </a:p>
          <a:p>
            <a:r>
              <a:rPr lang="uk-UA" b="1" dirty="0"/>
              <a:t>Портал «Медіаосвіта та медіаграмотність»:</a:t>
            </a:r>
            <a:r>
              <a:rPr lang="uk-UA" dirty="0"/>
              <a:t> </a:t>
            </a:r>
            <a:r>
              <a:rPr lang="uk-UA" u="sng" dirty="0">
                <a:hlinkClick r:id="rId5"/>
              </a:rPr>
              <a:t>http://www.medialiteracy.org.ua/</a:t>
            </a:r>
            <a:r>
              <a:rPr lang="uk-UA" dirty="0"/>
              <a:t> </a:t>
            </a:r>
          </a:p>
          <a:p>
            <a:r>
              <a:rPr lang="uk-UA" b="1" dirty="0"/>
              <a:t>Сторінка на </a:t>
            </a: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u="sng" dirty="0">
                <a:hlinkClick r:id="rId6"/>
              </a:rPr>
              <a:t>https://www.facebook.com/aupfoundation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Мета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2132856"/>
            <a:ext cx="8136905" cy="51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638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uk-UA" sz="2400" i="1" dirty="0">
                <a:solidFill>
                  <a:srgbClr val="000000"/>
                </a:solidFill>
                <a:latin typeface="Calibri" charset="0"/>
              </a:rPr>
              <a:t>створення освітньої платформи для підвищення медіакомпетентості молоді, тобто розвитку здібностей до сприйняття та аргументованої оцінки медіаінформації</a:t>
            </a:r>
          </a:p>
          <a:p>
            <a:pPr indent="274638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uk-UA" sz="2400" i="1" dirty="0">
                <a:solidFill>
                  <a:srgbClr val="000000"/>
                </a:solidFill>
                <a:latin typeface="Calibri" charset="0"/>
              </a:rPr>
              <a:t>створення можливості для трансляції та адаптації світового досвіду</a:t>
            </a:r>
          </a:p>
          <a:p>
            <a:pPr indent="274638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uk-UA" sz="2400" i="1" dirty="0">
                <a:solidFill>
                  <a:srgbClr val="000000"/>
                </a:solidFill>
                <a:latin typeface="Calibri" charset="0"/>
              </a:rPr>
              <a:t>підготовка медіапедагогів для молодшої, середньої та вищої школи</a:t>
            </a:r>
          </a:p>
          <a:p>
            <a:pPr indent="274638"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defRPr/>
            </a:pPr>
            <a:r>
              <a:rPr lang="uk-UA" sz="2400" i="1" dirty="0">
                <a:solidFill>
                  <a:srgbClr val="000000"/>
                </a:solidFill>
                <a:latin typeface="Calibri" charset="0"/>
              </a:rPr>
              <a:t>методичне забезпечення процесу впровадження медіаосвіти</a:t>
            </a:r>
          </a:p>
          <a:p>
            <a:pPr marL="338138">
              <a:spcBef>
                <a:spcPts val="638"/>
              </a:spcBef>
              <a:spcAft>
                <a:spcPts val="1425"/>
              </a:spcAft>
              <a:defRPr/>
            </a:pPr>
            <a:endParaRPr lang="uk-UA" b="1" i="1" dirty="0">
              <a:solidFill>
                <a:srgbClr val="000000"/>
              </a:solidFill>
              <a:latin typeface="Calibri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Основні напрями роботи АУП 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412776"/>
          <a:ext cx="820891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852936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Навчальні програми</a:t>
            </a:r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Літні Школи для медіапедагогів</a:t>
            </a:r>
            <a:endParaRPr lang="uk-UA" dirty="0" smtClean="0"/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Впровадження предмету «</a:t>
            </a:r>
            <a:r>
              <a:rPr lang="uk-UA" i="1" dirty="0" err="1" smtClean="0"/>
              <a:t>Медіаосвіта</a:t>
            </a:r>
            <a:r>
              <a:rPr lang="uk-UA" i="1" dirty="0" smtClean="0"/>
              <a:t>» в обласних інститутах післядипломної педагогічної освіти</a:t>
            </a:r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Впровадження предмету «Медіаосвіта» у вищих навчальних педагогічних закладах</a:t>
            </a:r>
            <a:endParaRPr lang="uk-UA" dirty="0" smtClean="0"/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Навчальні посібники</a:t>
            </a:r>
            <a:endParaRPr lang="uk-UA" dirty="0" smtClean="0"/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Регіональні центри для допомоги викладачам</a:t>
            </a:r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Річні конференція з медіаграмотності</a:t>
            </a:r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Бібліотека з медіаосвіти та портал </a:t>
            </a:r>
            <a:r>
              <a:rPr lang="uk-UA" i="1" dirty="0" err="1" smtClean="0"/>
              <a:t>“Медіаосвіта</a:t>
            </a:r>
            <a:r>
              <a:rPr lang="uk-UA" i="1" dirty="0" smtClean="0"/>
              <a:t> та </a:t>
            </a:r>
            <a:r>
              <a:rPr lang="uk-UA" i="1" dirty="0" err="1" smtClean="0"/>
              <a:t>медіаграмотність”</a:t>
            </a:r>
            <a:endParaRPr lang="uk-UA" i="1" dirty="0" smtClean="0"/>
          </a:p>
          <a:p>
            <a:pPr indent="179388">
              <a:buFont typeface="Arial" pitchFamily="34" charset="0"/>
              <a:buChar char="•"/>
            </a:pPr>
            <a:r>
              <a:rPr lang="uk-UA" i="1" dirty="0" err="1" smtClean="0"/>
              <a:t>Онлайн</a:t>
            </a:r>
            <a:r>
              <a:rPr lang="uk-UA" i="1" dirty="0" smtClean="0"/>
              <a:t> гра “</a:t>
            </a:r>
            <a:r>
              <a:rPr lang="uk-UA" i="1" dirty="0" err="1" smtClean="0"/>
              <a:t>Медіазнайко</a:t>
            </a:r>
            <a:r>
              <a:rPr lang="uk-UA" i="1" dirty="0" smtClean="0"/>
              <a:t>” </a:t>
            </a:r>
          </a:p>
          <a:p>
            <a:pPr indent="179388">
              <a:buFont typeface="Arial" pitchFamily="34" charset="0"/>
              <a:buChar char="•"/>
            </a:pPr>
            <a:r>
              <a:rPr lang="uk-UA" i="1" dirty="0" smtClean="0"/>
              <a:t>Тренінги для бібліотекарів «Практична медіаграмотність» 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Навчальні програми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60444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hlinkClick r:id="rId2"/>
              </a:rPr>
              <a:t>Навчальна програма «Медіаосвіта (медіаграмотність)» (для студентів вищих педагогічних навчальних закладів, педагогічних та науково-педагогічних працівників)</a:t>
            </a:r>
            <a:endParaRPr lang="uk-UA" sz="1100" dirty="0"/>
          </a:p>
          <a:p>
            <a:r>
              <a:rPr lang="uk-UA" sz="1100" dirty="0">
                <a:hlinkClick r:id="rId2"/>
              </a:rPr>
              <a:t>http://aup.com.ua/uploads/Program_for_student.pdf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>
                <a:hlinkClick r:id="rId3"/>
              </a:rPr>
              <a:t>Азбука </a:t>
            </a:r>
            <a:r>
              <a:rPr lang="uk-UA" sz="1100" dirty="0" err="1">
                <a:hlinkClick r:id="rId3"/>
              </a:rPr>
              <a:t>кино</a:t>
            </a:r>
            <a:r>
              <a:rPr lang="uk-UA" sz="1100" dirty="0">
                <a:hlinkClick r:id="rId3"/>
              </a:rPr>
              <a:t>. </a:t>
            </a:r>
            <a:r>
              <a:rPr lang="uk-UA" sz="1100" dirty="0" err="1">
                <a:hlinkClick r:id="rId3"/>
              </a:rPr>
              <a:t>Учебная</a:t>
            </a:r>
            <a:r>
              <a:rPr lang="uk-UA" sz="1100" dirty="0">
                <a:hlinkClick r:id="rId3"/>
              </a:rPr>
              <a:t> </a:t>
            </a:r>
            <a:r>
              <a:rPr lang="uk-UA" sz="1100" dirty="0" err="1">
                <a:hlinkClick r:id="rId3"/>
              </a:rPr>
              <a:t>программа</a:t>
            </a:r>
            <a:r>
              <a:rPr lang="uk-UA" sz="1100" dirty="0">
                <a:hlinkClick r:id="rId3"/>
              </a:rPr>
              <a:t> для </a:t>
            </a:r>
            <a:r>
              <a:rPr lang="uk-UA" sz="1100" dirty="0" err="1">
                <a:hlinkClick r:id="rId3"/>
              </a:rPr>
              <a:t>детей</a:t>
            </a:r>
            <a:r>
              <a:rPr lang="uk-UA" sz="1100" dirty="0">
                <a:hlinkClick r:id="rId3"/>
              </a:rPr>
              <a:t> 7-10 лет (</a:t>
            </a:r>
            <a:r>
              <a:rPr lang="uk-UA" sz="1100" dirty="0" err="1">
                <a:hlinkClick r:id="rId3"/>
              </a:rPr>
              <a:t>Баженова</a:t>
            </a:r>
            <a:r>
              <a:rPr lang="uk-UA" sz="1100" dirty="0">
                <a:hlinkClick r:id="rId3"/>
              </a:rPr>
              <a:t> Л.М.)</a:t>
            </a:r>
            <a:endParaRPr lang="uk-UA" sz="1100" dirty="0"/>
          </a:p>
          <a:p>
            <a:r>
              <a:rPr lang="uk-UA" sz="1100" dirty="0">
                <a:hlinkClick r:id="rId4"/>
              </a:rPr>
              <a:t>http://aup.com.ua/?cat=education&amp;subcat=programs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>
                <a:hlinkClick r:id="rId5"/>
              </a:rPr>
              <a:t>Навчальна програма з основ медіаграмотності 8 (9) клас (пропедевтичний курс)</a:t>
            </a:r>
            <a:endParaRPr lang="uk-UA" sz="1100" dirty="0"/>
          </a:p>
          <a:p>
            <a:r>
              <a:rPr lang="uk-UA" sz="1100" dirty="0">
                <a:hlinkClick r:id="rId5"/>
              </a:rPr>
              <a:t>http://aup.com.ua/uploads/Program_8_class.pdf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 err="1">
                <a:hlinkClick r:id="rId6"/>
              </a:rPr>
              <a:t>Программа</a:t>
            </a:r>
            <a:r>
              <a:rPr lang="uk-UA" sz="1100" dirty="0">
                <a:hlinkClick r:id="rId6"/>
              </a:rPr>
              <a:t> </a:t>
            </a:r>
            <a:r>
              <a:rPr lang="uk-UA" sz="1100" dirty="0" err="1">
                <a:hlinkClick r:id="rId6"/>
              </a:rPr>
              <a:t>курса</a:t>
            </a:r>
            <a:r>
              <a:rPr lang="uk-UA" sz="1100" dirty="0">
                <a:hlinkClick r:id="rId6"/>
              </a:rPr>
              <a:t> по </a:t>
            </a:r>
            <a:r>
              <a:rPr lang="uk-UA" sz="1100" dirty="0" err="1">
                <a:hlinkClick r:id="rId6"/>
              </a:rPr>
              <a:t>выбору</a:t>
            </a:r>
            <a:r>
              <a:rPr lang="uk-UA" sz="1100" dirty="0">
                <a:hlinkClick r:id="rId6"/>
              </a:rPr>
              <a:t> (для </a:t>
            </a:r>
            <a:r>
              <a:rPr lang="uk-UA" sz="1100" dirty="0" err="1">
                <a:hlinkClick r:id="rId6"/>
              </a:rPr>
              <a:t>учащихся</a:t>
            </a:r>
            <a:r>
              <a:rPr lang="uk-UA" sz="1100" dirty="0">
                <a:hlinkClick r:id="rId6"/>
              </a:rPr>
              <a:t> </a:t>
            </a:r>
            <a:r>
              <a:rPr lang="uk-UA" sz="1100" dirty="0" err="1">
                <a:hlinkClick r:id="rId6"/>
              </a:rPr>
              <a:t>общеобразовательных</a:t>
            </a:r>
            <a:r>
              <a:rPr lang="uk-UA" sz="1100" dirty="0">
                <a:hlinkClick r:id="rId6"/>
              </a:rPr>
              <a:t> </a:t>
            </a:r>
            <a:r>
              <a:rPr lang="uk-UA" sz="1100" dirty="0" err="1">
                <a:hlinkClick r:id="rId6"/>
              </a:rPr>
              <a:t>учебных</a:t>
            </a:r>
            <a:r>
              <a:rPr lang="uk-UA" sz="1100" dirty="0">
                <a:hlinkClick r:id="rId6"/>
              </a:rPr>
              <a:t> заведений 10, 11 </a:t>
            </a:r>
            <a:r>
              <a:rPr lang="uk-UA" sz="1100" dirty="0" err="1">
                <a:hlinkClick r:id="rId6"/>
              </a:rPr>
              <a:t>классов</a:t>
            </a:r>
            <a:r>
              <a:rPr lang="uk-UA" sz="1100" dirty="0">
                <a:hlinkClick r:id="rId6"/>
              </a:rPr>
              <a:t>) «</a:t>
            </a:r>
            <a:r>
              <a:rPr lang="uk-UA" sz="1100" dirty="0" err="1">
                <a:hlinkClick r:id="rId6"/>
              </a:rPr>
              <a:t>Искусство</a:t>
            </a:r>
            <a:r>
              <a:rPr lang="uk-UA" sz="1100" dirty="0">
                <a:hlinkClick r:id="rId6"/>
              </a:rPr>
              <a:t> </a:t>
            </a:r>
            <a:r>
              <a:rPr lang="uk-UA" sz="1100" dirty="0" err="1">
                <a:hlinkClick r:id="rId6"/>
              </a:rPr>
              <a:t>литературы</a:t>
            </a:r>
            <a:r>
              <a:rPr lang="uk-UA" sz="1100" dirty="0">
                <a:hlinkClick r:id="rId6"/>
              </a:rPr>
              <a:t> и </a:t>
            </a:r>
            <a:r>
              <a:rPr lang="uk-UA" sz="1100" dirty="0" err="1">
                <a:hlinkClick r:id="rId6"/>
              </a:rPr>
              <a:t>кино</a:t>
            </a:r>
            <a:r>
              <a:rPr lang="uk-UA" sz="1100" dirty="0">
                <a:hlinkClick r:id="rId6"/>
              </a:rPr>
              <a:t>»</a:t>
            </a:r>
            <a:endParaRPr lang="uk-UA" sz="1100" dirty="0"/>
          </a:p>
          <a:p>
            <a:r>
              <a:rPr lang="uk-UA" sz="1100" dirty="0">
                <a:hlinkClick r:id="rId6"/>
              </a:rPr>
              <a:t>http://aup.com.ua/uploads/Iskustvo_literatury_i_kino.pdf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>
                <a:hlinkClick r:id="rId7"/>
              </a:rPr>
              <a:t> Програма для загальноосвітніх навчальних закладів 2 – 4 класів із навчанням українською мовою, а також російською та іншими мовами національних меншин</a:t>
            </a:r>
            <a:endParaRPr lang="uk-UA" sz="1100" dirty="0"/>
          </a:p>
          <a:p>
            <a:r>
              <a:rPr lang="uk-UA" sz="1100" dirty="0">
                <a:hlinkClick r:id="rId7"/>
              </a:rPr>
              <a:t>http://www.aup.com.ua/ml/progr_2_4.pdf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>
                <a:hlinkClick r:id="rId8"/>
              </a:rPr>
              <a:t>Навчальна програма «</a:t>
            </a:r>
            <a:r>
              <a:rPr lang="uk-UA" sz="1100" dirty="0" err="1">
                <a:hlinkClick r:id="rId8"/>
              </a:rPr>
              <a:t>Медіаграмота</a:t>
            </a:r>
            <a:r>
              <a:rPr lang="uk-UA" sz="1100" dirty="0">
                <a:hlinkClick r:id="rId8"/>
              </a:rPr>
              <a:t> в педагогічних училищах і коледжах»</a:t>
            </a:r>
            <a:endParaRPr lang="uk-UA" sz="1100" dirty="0"/>
          </a:p>
          <a:p>
            <a:r>
              <a:rPr lang="uk-UA" sz="1100" dirty="0">
                <a:hlinkClick r:id="rId8"/>
              </a:rPr>
              <a:t>http://www.aup.com.ua/ml/Prog_kolleg.pdf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>
                <a:hlinkClick r:id="rId9"/>
              </a:rPr>
              <a:t>Навчальна програма «Основи медіаграмотності» для учнів 10–11 класів загальноосвітніх шкіл</a:t>
            </a:r>
            <a:endParaRPr lang="uk-UA" sz="1100" dirty="0"/>
          </a:p>
          <a:p>
            <a:r>
              <a:rPr lang="uk-UA" sz="1100" dirty="0">
                <a:hlinkClick r:id="rId9"/>
              </a:rPr>
              <a:t>http://www.aup.com.ua/ml/Program_10_11.pdf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>
                <a:hlinkClick r:id="rId10"/>
              </a:rPr>
              <a:t>Навчальна програма «Медіаграмотність у запитаннях та відповідях» для науково-педагогічних, педагогічних працівників, студентів вищих навчальних закладів та осіб, які прагнуть взаєморозуміння з медіа</a:t>
            </a:r>
            <a:endParaRPr lang="uk-UA" sz="1100" dirty="0"/>
          </a:p>
          <a:p>
            <a:r>
              <a:rPr lang="uk-UA" sz="1100" dirty="0">
                <a:hlinkClick r:id="rId10"/>
              </a:rPr>
              <a:t>http://aup.com.ua/uploads/prall.pdf</a:t>
            </a:r>
            <a:endParaRPr lang="uk-UA" sz="1100" dirty="0"/>
          </a:p>
          <a:p>
            <a:r>
              <a:rPr lang="uk-UA" sz="1100" dirty="0"/>
              <a:t> </a:t>
            </a:r>
          </a:p>
          <a:p>
            <a:r>
              <a:rPr lang="uk-UA" sz="1100" dirty="0"/>
              <a:t>Навчальна програма «Основи медіаграмотності: взаємодія з медіа» для учнів 1 – 4 класів загальноосвітньої школи</a:t>
            </a:r>
          </a:p>
          <a:p>
            <a:r>
              <a:rPr lang="uk-UA" sz="1100" dirty="0">
                <a:hlinkClick r:id="rId11"/>
              </a:rPr>
              <a:t>http://www.aup.com.ua/ml/Zmist_Harkiv.pdf</a:t>
            </a:r>
            <a:endParaRPr lang="uk-UA" sz="1100" dirty="0"/>
          </a:p>
          <a:p>
            <a:endParaRPr lang="uk-UA" sz="1100" dirty="0" smtClean="0"/>
          </a:p>
          <a:p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xmlns="" val="36365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Навчальні програми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04726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2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Літні школи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Літня школа 2013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Media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752528" cy="3168352"/>
          </a:xfrm>
          <a:prstGeom prst="rect">
            <a:avLst/>
          </a:prstGeom>
        </p:spPr>
      </p:pic>
      <p:pic>
        <p:nvPicPr>
          <p:cNvPr id="5" name="Рисунок 4" descr="Media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84784"/>
            <a:ext cx="4790256" cy="319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Літні школи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Літня Школа 2014</a:t>
            </a:r>
            <a:endParaRPr lang="uk-UA" dirty="0"/>
          </a:p>
        </p:txBody>
      </p:sp>
      <p:pic>
        <p:nvPicPr>
          <p:cNvPr id="3074" name="Picture 2" descr="C:\Users\Юлия\Desktop\МЛШ_2014\ФОто_Літня_школа_2014\Зелена Буча. фото\все\DSC_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5231185" cy="3478398"/>
          </a:xfrm>
          <a:prstGeom prst="rect">
            <a:avLst/>
          </a:prstGeom>
          <a:noFill/>
        </p:spPr>
      </p:pic>
      <p:pic>
        <p:nvPicPr>
          <p:cNvPr id="3075" name="Picture 3" descr="C:\Users\Юлия\Desktop\МЛШ_2014\ФОто_Літня_школа_2014\Зелена Буча. фото\DSC_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223073" cy="2808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Літні школи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Літня Школа 2014</a:t>
            </a:r>
            <a:endParaRPr lang="uk-UA" dirty="0"/>
          </a:p>
        </p:txBody>
      </p:sp>
      <p:pic>
        <p:nvPicPr>
          <p:cNvPr id="4099" name="Picture 3" descr="C:\Users\Юлия\Desktop\МЛШ_2014\ФОто_Літня_школа_2014\100OLYMP\P8120170.JPG"/>
          <p:cNvPicPr>
            <a:picLocks noChangeAspect="1" noChangeArrowheads="1"/>
          </p:cNvPicPr>
          <p:nvPr/>
        </p:nvPicPr>
        <p:blipFill>
          <a:blip r:embed="rId2" cstate="print"/>
          <a:srcRect t="17298" r="15269"/>
          <a:stretch>
            <a:fillRect/>
          </a:stretch>
        </p:blipFill>
        <p:spPr bwMode="auto">
          <a:xfrm>
            <a:off x="0" y="3247847"/>
            <a:ext cx="4932040" cy="3610153"/>
          </a:xfrm>
          <a:prstGeom prst="rect">
            <a:avLst/>
          </a:prstGeom>
          <a:noFill/>
        </p:spPr>
      </p:pic>
      <p:pic>
        <p:nvPicPr>
          <p:cNvPr id="4098" name="Picture 2" descr="C:\Users\Юлия\Desktop\МЛШ_2014\ФОто_Літня_школа_2014\Зелена Буча. фото\DSC_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1"/>
            <a:ext cx="4583113" cy="304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Літня школа 2014: </a:t>
            </a:r>
            <a:r>
              <a:rPr lang="uk-UA" sz="4000" cap="all" dirty="0" smtClean="0"/>
              <a:t>ВІДГУКИ УЧАСНИКІВ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47500" lnSpcReduction="20000"/>
          </a:bodyPr>
          <a:lstStyle/>
          <a:p>
            <a:pPr marL="0" indent="17463" fontAlgn="base">
              <a:buNone/>
            </a:pPr>
            <a:r>
              <a:rPr lang="ru-RU" b="1" dirty="0" smtClean="0"/>
              <a:t>Алена </a:t>
            </a:r>
            <a:r>
              <a:rPr lang="ru-RU" b="1" dirty="0" err="1" smtClean="0"/>
              <a:t>Палейко</a:t>
            </a:r>
            <a:r>
              <a:rPr lang="ru-RU" b="1" dirty="0" smtClean="0"/>
              <a:t>, </a:t>
            </a:r>
            <a:r>
              <a:rPr lang="ru-RU" b="1" dirty="0" err="1" smtClean="0"/>
              <a:t>Товариство</a:t>
            </a:r>
            <a:r>
              <a:rPr lang="ru-RU" b="1" dirty="0" smtClean="0"/>
              <a:t> </a:t>
            </a:r>
            <a:r>
              <a:rPr lang="ru-RU" b="1" dirty="0" err="1" smtClean="0"/>
              <a:t>білоруської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, </a:t>
            </a:r>
            <a:r>
              <a:rPr lang="ru-RU" b="1" dirty="0" err="1" smtClean="0"/>
              <a:t>Науковий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</a:t>
            </a:r>
            <a:r>
              <a:rPr lang="ru-RU" b="1" dirty="0" smtClean="0"/>
              <a:t> </a:t>
            </a:r>
            <a:r>
              <a:rPr lang="ru-RU" b="1" dirty="0" err="1" smtClean="0"/>
              <a:t>лабораторії</a:t>
            </a:r>
            <a:r>
              <a:rPr lang="ru-RU" b="1" dirty="0" smtClean="0"/>
              <a:t> </a:t>
            </a:r>
            <a:r>
              <a:rPr lang="ru-RU" b="1" dirty="0" err="1" smtClean="0"/>
              <a:t>соціокультурної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інституту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:</a:t>
            </a:r>
            <a:endParaRPr lang="uk-UA" dirty="0" smtClean="0"/>
          </a:p>
          <a:p>
            <a:pPr marL="0" indent="17463" fontAlgn="base">
              <a:buNone/>
            </a:pPr>
            <a:r>
              <a:rPr lang="ru-RU" dirty="0" smtClean="0"/>
              <a:t> «</a:t>
            </a:r>
            <a:r>
              <a:rPr lang="ru-RU" dirty="0" err="1" smtClean="0"/>
              <a:t>Тиждень</a:t>
            </a:r>
            <a:r>
              <a:rPr lang="ru-RU" dirty="0" smtClean="0"/>
              <a:t>  </a:t>
            </a:r>
            <a:r>
              <a:rPr lang="ru-RU" dirty="0" err="1" smtClean="0"/>
              <a:t>Літньої</a:t>
            </a:r>
            <a:r>
              <a:rPr lang="ru-RU" dirty="0" smtClean="0"/>
              <a:t> 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пролетів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насиченим</a:t>
            </a:r>
            <a:r>
              <a:rPr lang="ru-RU" dirty="0" smtClean="0"/>
              <a:t>. </a:t>
            </a:r>
            <a:r>
              <a:rPr lang="ru-RU" dirty="0" err="1" smtClean="0"/>
              <a:t>Побачене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почуте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впорядкувати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головне </a:t>
            </a:r>
            <a:r>
              <a:rPr lang="ru-RU" dirty="0" err="1" smtClean="0"/>
              <a:t>вже</a:t>
            </a:r>
            <a:r>
              <a:rPr lang="ru-RU" dirty="0" smtClean="0"/>
              <a:t> ясно –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медіашкола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своєчасною</a:t>
            </a:r>
            <a:r>
              <a:rPr lang="ru-RU" dirty="0" smtClean="0"/>
              <a:t> та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корисною</a:t>
            </a:r>
            <a:r>
              <a:rPr lang="ru-RU" dirty="0" smtClean="0"/>
              <a:t> </a:t>
            </a:r>
            <a:r>
              <a:rPr lang="ru-RU" dirty="0" err="1" smtClean="0"/>
              <a:t>білоруським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. Всю </a:t>
            </a:r>
            <a:r>
              <a:rPr lang="ru-RU" dirty="0" err="1" smtClean="0"/>
              <a:t>зворотню</a:t>
            </a:r>
            <a:r>
              <a:rPr lang="ru-RU" dirty="0" smtClean="0"/>
              <a:t>  дорогу  ми </a:t>
            </a:r>
            <a:r>
              <a:rPr lang="ru-RU" dirty="0" err="1" smtClean="0"/>
              <a:t>ділилися</a:t>
            </a:r>
            <a:r>
              <a:rPr lang="ru-RU" dirty="0" smtClean="0"/>
              <a:t> </a:t>
            </a:r>
            <a:r>
              <a:rPr lang="ru-RU" dirty="0" err="1" smtClean="0"/>
              <a:t>враженнями</a:t>
            </a:r>
            <a:r>
              <a:rPr lang="ru-RU" dirty="0" smtClean="0"/>
              <a:t>, планами, думали про перспективу.</a:t>
            </a:r>
            <a:r>
              <a:rPr lang="uk-UA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для мене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найсильніші</a:t>
            </a:r>
            <a:r>
              <a:rPr lang="ru-RU" dirty="0" smtClean="0"/>
              <a:t> </a:t>
            </a:r>
            <a:r>
              <a:rPr lang="ru-RU" dirty="0" err="1" smtClean="0"/>
              <a:t>здобуті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за </a:t>
            </a:r>
            <a:r>
              <a:rPr lang="ru-RU" dirty="0" err="1" smtClean="0"/>
              <a:t>останній</a:t>
            </a:r>
            <a:r>
              <a:rPr lang="ru-RU" dirty="0" smtClean="0"/>
              <a:t> час.   А </a:t>
            </a:r>
            <a:r>
              <a:rPr lang="ru-RU" dirty="0" err="1" smtClean="0"/>
              <a:t>найголовніше</a:t>
            </a:r>
            <a:r>
              <a:rPr lang="ru-RU" dirty="0" smtClean="0"/>
              <a:t> –люди, </a:t>
            </a:r>
            <a:r>
              <a:rPr lang="ru-RU" dirty="0" err="1" smtClean="0"/>
              <a:t>яких</a:t>
            </a:r>
            <a:r>
              <a:rPr lang="ru-RU" dirty="0" smtClean="0"/>
              <a:t> ми </a:t>
            </a:r>
            <a:r>
              <a:rPr lang="ru-RU" dirty="0" err="1" smtClean="0"/>
              <a:t>побачили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подружились. І </a:t>
            </a:r>
            <a:r>
              <a:rPr lang="ru-RU" dirty="0" err="1" smtClean="0"/>
              <a:t>сонячні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медіадіти</a:t>
            </a:r>
            <a:r>
              <a:rPr lang="ru-RU" dirty="0" smtClean="0"/>
              <a:t>!</a:t>
            </a:r>
            <a:r>
              <a:rPr lang="uk-UA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оперативно </a:t>
            </a:r>
            <a:r>
              <a:rPr lang="ru-RU" dirty="0" err="1" smtClean="0"/>
              <a:t>працюєте</a:t>
            </a:r>
            <a:r>
              <a:rPr lang="ru-RU" dirty="0" smtClean="0"/>
              <a:t>,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цікавий</a:t>
            </a:r>
            <a:r>
              <a:rPr lang="ru-RU" dirty="0" smtClean="0"/>
              <a:t> фоторепортаж, </a:t>
            </a:r>
            <a:r>
              <a:rPr lang="ru-RU" dirty="0" err="1" smtClean="0"/>
              <a:t>висилаються</a:t>
            </a:r>
            <a:r>
              <a:rPr lang="ru-RU" dirty="0" smtClean="0"/>
              <a:t> </a:t>
            </a:r>
            <a:r>
              <a:rPr lang="ru-RU" dirty="0" err="1" smtClean="0"/>
              <a:t>обіцяні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17463" fontAlgn="base"/>
            <a:endParaRPr lang="ru-RU" b="1" dirty="0" smtClean="0"/>
          </a:p>
          <a:p>
            <a:pPr marL="0" indent="17463" fontAlgn="base">
              <a:buNone/>
            </a:pPr>
            <a:r>
              <a:rPr lang="ru-RU" b="1" dirty="0" smtClean="0"/>
              <a:t>Тамара Мацкевич, заступник </a:t>
            </a:r>
            <a:r>
              <a:rPr lang="ru-RU" b="1" dirty="0" err="1" smtClean="0"/>
              <a:t>Голови</a:t>
            </a:r>
            <a:r>
              <a:rPr lang="ru-RU" b="1" dirty="0" smtClean="0"/>
              <a:t> </a:t>
            </a:r>
            <a:r>
              <a:rPr lang="ru-RU" b="1" dirty="0" err="1" smtClean="0"/>
              <a:t>Товариства</a:t>
            </a:r>
            <a:r>
              <a:rPr lang="ru-RU" b="1" dirty="0" smtClean="0"/>
              <a:t> </a:t>
            </a:r>
            <a:r>
              <a:rPr lang="ru-RU" b="1" dirty="0" err="1" smtClean="0"/>
              <a:t>білоруської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:</a:t>
            </a:r>
            <a:endParaRPr lang="uk-UA" dirty="0" smtClean="0"/>
          </a:p>
          <a:p>
            <a:pPr marL="0" indent="17463" fontAlgn="base">
              <a:buNone/>
            </a:pPr>
            <a:r>
              <a:rPr lang="ru-RU" dirty="0" smtClean="0"/>
              <a:t>«</a:t>
            </a:r>
            <a:r>
              <a:rPr lang="ru-RU" dirty="0" err="1" smtClean="0"/>
              <a:t>Няма</a:t>
            </a:r>
            <a:r>
              <a:rPr lang="ru-RU" dirty="0" smtClean="0"/>
              <a:t> </a:t>
            </a:r>
            <a:r>
              <a:rPr lang="ru-RU" dirty="0" err="1" smtClean="0"/>
              <a:t>словаў</a:t>
            </a:r>
            <a:r>
              <a:rPr lang="ru-RU" dirty="0" smtClean="0"/>
              <a:t>, як я </a:t>
            </a:r>
            <a:r>
              <a:rPr lang="ru-RU" dirty="0" err="1" smtClean="0"/>
              <a:t>ўдзячна</a:t>
            </a:r>
            <a:r>
              <a:rPr lang="ru-RU" dirty="0" smtClean="0"/>
              <a:t> </a:t>
            </a:r>
            <a:r>
              <a:rPr lang="ru-RU" dirty="0" err="1" smtClean="0"/>
              <a:t>Украіне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ўкраінцам</a:t>
            </a:r>
            <a:r>
              <a:rPr lang="ru-RU" dirty="0" smtClean="0"/>
              <a:t>  за </a:t>
            </a:r>
            <a:r>
              <a:rPr lang="ru-RU" dirty="0" err="1" smtClean="0"/>
              <a:t>магчымасцьмедыяаукацыінашыхпедагогаў</a:t>
            </a:r>
            <a:r>
              <a:rPr lang="ru-RU" dirty="0" smtClean="0"/>
              <a:t> у </a:t>
            </a:r>
            <a:r>
              <a:rPr lang="ru-RU" dirty="0" err="1" smtClean="0"/>
              <a:t>такіхцудоўных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  Я тут маю на </a:t>
            </a:r>
            <a:r>
              <a:rPr lang="ru-RU" dirty="0" err="1" smtClean="0"/>
              <a:t>ўвазе</a:t>
            </a:r>
            <a:r>
              <a:rPr lang="ru-RU" dirty="0" smtClean="0"/>
              <a:t> не </a:t>
            </a:r>
            <a:r>
              <a:rPr lang="ru-RU" dirty="0" err="1" smtClean="0"/>
              <a:t>столькі</a:t>
            </a:r>
            <a:r>
              <a:rPr lang="ru-RU" dirty="0" smtClean="0"/>
              <a:t> </a:t>
            </a:r>
            <a:r>
              <a:rPr lang="ru-RU" dirty="0" err="1" smtClean="0"/>
              <a:t>пабытовыя</a:t>
            </a:r>
            <a:r>
              <a:rPr lang="ru-RU" dirty="0" smtClean="0"/>
              <a:t> </a:t>
            </a:r>
            <a:r>
              <a:rPr lang="ru-RU" dirty="0" err="1" smtClean="0"/>
              <a:t>ўмовы</a:t>
            </a:r>
            <a:r>
              <a:rPr lang="ru-RU" dirty="0" smtClean="0"/>
              <a:t> (парк, </a:t>
            </a:r>
            <a:r>
              <a:rPr lang="ru-RU" dirty="0" err="1" smtClean="0"/>
              <a:t>цудоўныя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, </a:t>
            </a:r>
            <a:r>
              <a:rPr lang="ru-RU" dirty="0" err="1" smtClean="0"/>
              <a:t>пражыванне</a:t>
            </a:r>
            <a:r>
              <a:rPr lang="ru-RU" dirty="0" smtClean="0"/>
              <a:t>),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яграмадскіяарганізацыі</a:t>
            </a:r>
            <a:r>
              <a:rPr lang="ru-RU" dirty="0" smtClean="0"/>
              <a:t> не </a:t>
            </a:r>
            <a:r>
              <a:rPr lang="ru-RU" dirty="0" err="1" smtClean="0"/>
              <a:t>могуць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марыць</a:t>
            </a:r>
            <a:r>
              <a:rPr lang="ru-RU" dirty="0" smtClean="0"/>
              <a:t> у </a:t>
            </a:r>
            <a:r>
              <a:rPr lang="ru-RU" dirty="0" err="1" smtClean="0"/>
              <a:t>Беларусі</a:t>
            </a:r>
            <a:r>
              <a:rPr lang="ru-RU" dirty="0" smtClean="0"/>
              <a:t> - </a:t>
            </a:r>
            <a:r>
              <a:rPr lang="ru-RU" dirty="0" err="1" smtClean="0"/>
              <a:t>бізнэсбаіцца</a:t>
            </a:r>
            <a:r>
              <a:rPr lang="ru-RU" dirty="0" smtClean="0"/>
              <a:t> нам </a:t>
            </a:r>
            <a:r>
              <a:rPr lang="ru-RU" dirty="0" err="1" smtClean="0"/>
              <a:t>здаваць</a:t>
            </a:r>
            <a:r>
              <a:rPr lang="ru-RU" dirty="0" smtClean="0"/>
              <a:t> у </a:t>
            </a:r>
            <a:r>
              <a:rPr lang="ru-RU" dirty="0" err="1" smtClean="0"/>
              <a:t>арэндусваепамяшканні</a:t>
            </a:r>
            <a:r>
              <a:rPr lang="ru-RU" dirty="0" smtClean="0"/>
              <a:t>, а </a:t>
            </a:r>
            <a:r>
              <a:rPr lang="ru-RU" dirty="0" err="1" smtClean="0"/>
              <a:t>дзяржавапрынцыповаадмаўляе</a:t>
            </a:r>
            <a:r>
              <a:rPr lang="ru-RU" dirty="0" smtClean="0"/>
              <a:t> - мы для </a:t>
            </a:r>
            <a:r>
              <a:rPr lang="ru-RU" dirty="0" err="1" smtClean="0"/>
              <a:t>яеворагі</a:t>
            </a:r>
            <a:r>
              <a:rPr lang="ru-RU" dirty="0" smtClean="0"/>
              <a:t>. </a:t>
            </a:r>
            <a:endParaRPr lang="uk-UA" dirty="0" smtClean="0"/>
          </a:p>
          <a:p>
            <a:pPr marL="0" indent="17463" fontAlgn="base">
              <a:buNone/>
            </a:pPr>
            <a:r>
              <a:rPr lang="ru-RU" dirty="0" smtClean="0"/>
              <a:t>Але </a:t>
            </a:r>
            <a:r>
              <a:rPr lang="ru-RU" dirty="0" err="1" smtClean="0"/>
              <a:t>большважная</a:t>
            </a:r>
            <a:r>
              <a:rPr lang="ru-RU" dirty="0" smtClean="0"/>
              <a:t> </a:t>
            </a:r>
            <a:r>
              <a:rPr lang="ru-RU" dirty="0" err="1" smtClean="0"/>
              <a:t>ўмова</a:t>
            </a:r>
            <a:r>
              <a:rPr lang="ru-RU" dirty="0" smtClean="0"/>
              <a:t> - </a:t>
            </a:r>
            <a:r>
              <a:rPr lang="ru-RU" dirty="0" err="1" smtClean="0"/>
              <a:t>гэтаўмовасвабоды</a:t>
            </a:r>
            <a:r>
              <a:rPr lang="ru-RU" dirty="0" smtClean="0"/>
              <a:t>, </a:t>
            </a:r>
            <a:r>
              <a:rPr lang="ru-RU" dirty="0" err="1" smtClean="0"/>
              <a:t>свабоды</a:t>
            </a:r>
            <a:r>
              <a:rPr lang="ru-RU" dirty="0" smtClean="0"/>
              <a:t> слова, </a:t>
            </a:r>
            <a:r>
              <a:rPr lang="ru-RU" dirty="0" err="1" smtClean="0"/>
              <a:t>адсутнасць</a:t>
            </a:r>
            <a:r>
              <a:rPr lang="ru-RU" dirty="0" smtClean="0"/>
              <a:t> страху </a:t>
            </a:r>
            <a:r>
              <a:rPr lang="ru-RU" dirty="0" err="1" smtClean="0"/>
              <a:t>выказацьсваёмеркаванне</a:t>
            </a:r>
            <a:r>
              <a:rPr lang="ru-RU" dirty="0" smtClean="0"/>
              <a:t>. Оксана, </a:t>
            </a:r>
            <a:r>
              <a:rPr lang="ru-RU" dirty="0" err="1" smtClean="0"/>
              <a:t>дзякую</a:t>
            </a:r>
            <a:r>
              <a:rPr lang="ru-RU" dirty="0" smtClean="0"/>
              <a:t> за </a:t>
            </a:r>
            <a:r>
              <a:rPr lang="ru-RU" dirty="0" err="1" smtClean="0"/>
              <a:t>гэтанайперш</a:t>
            </a:r>
            <a:r>
              <a:rPr lang="ru-RU" dirty="0" smtClean="0"/>
              <a:t>! У </a:t>
            </a:r>
            <a:r>
              <a:rPr lang="ru-RU" dirty="0" err="1" smtClean="0"/>
              <a:t>нялёгкіх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выробіцевялікую</a:t>
            </a:r>
            <a:r>
              <a:rPr lang="ru-RU" dirty="0" smtClean="0"/>
              <a:t> справу.</a:t>
            </a:r>
            <a:endParaRPr lang="uk-UA" dirty="0" smtClean="0"/>
          </a:p>
          <a:p>
            <a:pPr marL="0" indent="17463" fontAlgn="base">
              <a:buNone/>
            </a:pPr>
            <a:r>
              <a:rPr lang="ru-RU" dirty="0" smtClean="0"/>
              <a:t>Мне </a:t>
            </a:r>
            <a:r>
              <a:rPr lang="ru-RU" dirty="0" err="1" smtClean="0"/>
              <a:t>званілінашыўдзельнікіпасляпрыезду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маглітолкамсказаць</a:t>
            </a:r>
            <a:r>
              <a:rPr lang="ru-RU" dirty="0" smtClean="0"/>
              <a:t>, </a:t>
            </a:r>
            <a:r>
              <a:rPr lang="ru-RU" dirty="0" err="1" smtClean="0"/>
              <a:t>штобыло</a:t>
            </a:r>
            <a:r>
              <a:rPr lang="ru-RU" dirty="0" smtClean="0"/>
              <a:t> на школе - </a:t>
            </a:r>
            <a:r>
              <a:rPr lang="ru-RU" dirty="0" err="1" smtClean="0"/>
              <a:t>яныатрымалістолькіуражанняў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я </a:t>
            </a:r>
            <a:r>
              <a:rPr lang="ru-RU" dirty="0" err="1" smtClean="0"/>
              <a:t>чула</a:t>
            </a:r>
            <a:r>
              <a:rPr lang="ru-RU" dirty="0" smtClean="0"/>
              <a:t> </a:t>
            </a:r>
            <a:r>
              <a:rPr lang="ru-RU" dirty="0" err="1" smtClean="0"/>
              <a:t>толькіэмоцыі</a:t>
            </a:r>
            <a:r>
              <a:rPr lang="ru-RU" dirty="0" smtClean="0"/>
              <a:t> - Ах! Ох! Ты не </a:t>
            </a:r>
            <a:r>
              <a:rPr lang="ru-RU" dirty="0" err="1" smtClean="0"/>
              <a:t>ўяўляеш</a:t>
            </a:r>
            <a:r>
              <a:rPr lang="ru-RU" dirty="0" smtClean="0"/>
              <a:t>! </a:t>
            </a:r>
            <a:r>
              <a:rPr lang="ru-RU" dirty="0" err="1" smtClean="0"/>
              <a:t>Якіяукраінцымалайцы</a:t>
            </a:r>
            <a:r>
              <a:rPr lang="ru-RU" dirty="0" smtClean="0"/>
              <a:t>! </a:t>
            </a:r>
            <a:r>
              <a:rPr lang="ru-RU" dirty="0" err="1" smtClean="0"/>
              <a:t>Якія</a:t>
            </a:r>
            <a:r>
              <a:rPr lang="ru-RU" dirty="0" smtClean="0"/>
              <a:t> у </a:t>
            </a:r>
            <a:r>
              <a:rPr lang="ru-RU" dirty="0" err="1" smtClean="0"/>
              <a:t>іхсвабодныядзеці</a:t>
            </a:r>
            <a:r>
              <a:rPr lang="ru-RU" dirty="0" smtClean="0"/>
              <a:t>!» </a:t>
            </a:r>
          </a:p>
          <a:p>
            <a:pPr marL="0" indent="17463" fontAlgn="base">
              <a:buNone/>
            </a:pPr>
            <a:endParaRPr lang="uk-UA" dirty="0" smtClean="0"/>
          </a:p>
          <a:p>
            <a:pPr marL="0" indent="17463" fontAlgn="base">
              <a:buNone/>
            </a:pPr>
            <a:r>
              <a:rPr lang="ru-RU" b="1" dirty="0" err="1" smtClean="0"/>
              <a:t>Медвєдєва</a:t>
            </a:r>
            <a:r>
              <a:rPr lang="ru-RU" b="1" dirty="0" smtClean="0"/>
              <a:t> </a:t>
            </a:r>
            <a:r>
              <a:rPr lang="ru-RU" b="1" dirty="0" err="1" smtClean="0"/>
              <a:t>Наталія</a:t>
            </a:r>
            <a:r>
              <a:rPr lang="ru-RU" b="1" dirty="0" smtClean="0"/>
              <a:t>,  КЗО «</a:t>
            </a:r>
            <a:r>
              <a:rPr lang="ru-RU" b="1" dirty="0" err="1" smtClean="0"/>
              <a:t>Дніпропетровська</a:t>
            </a:r>
            <a:r>
              <a:rPr lang="ru-RU" b="1" dirty="0" smtClean="0"/>
              <a:t> </a:t>
            </a:r>
            <a:r>
              <a:rPr lang="ru-RU" b="1" dirty="0" err="1" smtClean="0"/>
              <a:t>міська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спеціалізована</a:t>
            </a:r>
            <a:r>
              <a:rPr lang="ru-RU" b="1" dirty="0" smtClean="0"/>
              <a:t> школа № 144», </a:t>
            </a:r>
            <a:r>
              <a:rPr lang="ru-RU" b="1" dirty="0" err="1" smtClean="0"/>
              <a:t>м.Дніпропетровськ</a:t>
            </a:r>
            <a:r>
              <a:rPr lang="ru-RU" b="1" dirty="0" smtClean="0"/>
              <a:t>:</a:t>
            </a:r>
            <a:endParaRPr lang="uk-UA" dirty="0" smtClean="0"/>
          </a:p>
          <a:p>
            <a:pPr marL="0" indent="17463" fontAlgn="base">
              <a:buNone/>
            </a:pPr>
            <a:r>
              <a:rPr lang="ru-RU" dirty="0" smtClean="0"/>
              <a:t>«</a:t>
            </a:r>
            <a:r>
              <a:rPr lang="ru-RU" dirty="0" err="1" smtClean="0"/>
              <a:t>Дякую</a:t>
            </a:r>
            <a:r>
              <a:rPr lang="ru-RU" dirty="0" smtClean="0"/>
              <a:t> АУП  за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відмінного</a:t>
            </a:r>
            <a:r>
              <a:rPr lang="ru-RU" dirty="0" smtClean="0"/>
              <a:t> заходу. Особливо </a:t>
            </a:r>
            <a:r>
              <a:rPr lang="ru-RU" dirty="0" err="1" smtClean="0"/>
              <a:t>хочеться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методику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 та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17463" fontAlgn="base">
              <a:buNone/>
            </a:pPr>
            <a:r>
              <a:rPr lang="ru-RU" dirty="0" smtClean="0"/>
              <a:t>Для мене, як </a:t>
            </a:r>
            <a:r>
              <a:rPr lang="ru-RU" dirty="0" err="1" smtClean="0"/>
              <a:t>викладача</a:t>
            </a:r>
            <a:r>
              <a:rPr lang="ru-RU" dirty="0" smtClean="0"/>
              <a:t> предмету </a:t>
            </a:r>
            <a:r>
              <a:rPr lang="ru-RU" dirty="0" err="1" smtClean="0"/>
              <a:t>медіакультури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журналістики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вони </a:t>
            </a:r>
            <a:r>
              <a:rPr lang="ru-RU" dirty="0" err="1" smtClean="0"/>
              <a:t>оцінити</a:t>
            </a:r>
            <a:r>
              <a:rPr lang="ru-RU" dirty="0" smtClean="0"/>
              <a:t> весь масштаб </a:t>
            </a:r>
            <a:r>
              <a:rPr lang="ru-RU" dirty="0" err="1" smtClean="0"/>
              <a:t>і</a:t>
            </a:r>
            <a:r>
              <a:rPr lang="ru-RU" dirty="0" smtClean="0"/>
              <a:t> всю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  <a:r>
              <a:rPr lang="ru-RU" dirty="0" err="1" smtClean="0"/>
              <a:t>журналіста</a:t>
            </a:r>
            <a:r>
              <a:rPr lang="ru-RU" dirty="0" smtClean="0"/>
              <a:t>.  І як я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та </a:t>
            </a:r>
            <a:r>
              <a:rPr lang="ru-RU" dirty="0" err="1" smtClean="0"/>
              <a:t>яким</a:t>
            </a:r>
            <a:r>
              <a:rPr lang="ru-RU" dirty="0" smtClean="0"/>
              <a:t> чином </a:t>
            </a:r>
            <a:r>
              <a:rPr lang="ru-RU" dirty="0" err="1" smtClean="0"/>
              <a:t>розставити</a:t>
            </a:r>
            <a:r>
              <a:rPr lang="ru-RU" dirty="0" smtClean="0"/>
              <a:t> </a:t>
            </a:r>
            <a:r>
              <a:rPr lang="ru-RU" dirty="0" err="1" smtClean="0"/>
              <a:t>акценти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школи</a:t>
            </a:r>
            <a:r>
              <a:rPr lang="ru-RU" dirty="0" smtClean="0"/>
              <a:t> я </a:t>
            </a:r>
            <a:r>
              <a:rPr lang="ru-RU" dirty="0" err="1" smtClean="0"/>
              <a:t>знайшла</a:t>
            </a:r>
            <a:r>
              <a:rPr lang="ru-RU" dirty="0" smtClean="0"/>
              <a:t> для себе </a:t>
            </a:r>
            <a:r>
              <a:rPr lang="ru-RU" dirty="0" err="1" smtClean="0"/>
              <a:t>відповіді</a:t>
            </a:r>
            <a:r>
              <a:rPr lang="ru-RU" dirty="0" smtClean="0"/>
              <a:t> на ряд </a:t>
            </a:r>
            <a:r>
              <a:rPr lang="ru-RU" dirty="0" err="1" smtClean="0"/>
              <a:t>питань</a:t>
            </a:r>
            <a:r>
              <a:rPr lang="ru-RU" dirty="0" smtClean="0"/>
              <a:t>».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272</Words>
  <Application>Microsoft Office PowerPoint</Application>
  <PresentationFormat>Экран (4:3)</PresentationFormat>
  <Paragraphs>82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Практичні моделі медіаосвіти в Україні.  Досвід Академії української преси.  Онлайн-гра «Медіазнайко»  </vt:lpstr>
      <vt:lpstr>Мета</vt:lpstr>
      <vt:lpstr>Основні напрями роботи АУП </vt:lpstr>
      <vt:lpstr>Навчальні програми</vt:lpstr>
      <vt:lpstr>Навчальні програми</vt:lpstr>
      <vt:lpstr>Літні школи </vt:lpstr>
      <vt:lpstr>Літні школи </vt:lpstr>
      <vt:lpstr>Літні школи </vt:lpstr>
      <vt:lpstr>Літня школа 2014: ВІДГУКИ УЧАСНИКІВ  </vt:lpstr>
      <vt:lpstr>#FreedomUkraine</vt:lpstr>
      <vt:lpstr>#FreedomUkraine</vt:lpstr>
      <vt:lpstr>Навчальні посібники</vt:lpstr>
      <vt:lpstr>Портал “Медіаосвіта та медіаграмотність” </vt:lpstr>
      <vt:lpstr>Портал “Медіаосвіта та медіаграмотність” </vt:lpstr>
      <vt:lpstr>Онлайн гра “Медіазнайко”</vt:lpstr>
      <vt:lpstr>Дякуємо, що були з нами!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Практичні моделі медіаосвіти в Україні.  Досвід Академії української преси. MediaGuide - перший інтерактивний журнал для дітей.</dc:title>
  <dc:creator>Юлия</dc:creator>
  <cp:lastModifiedBy>Юлия</cp:lastModifiedBy>
  <cp:revision>36</cp:revision>
  <dcterms:created xsi:type="dcterms:W3CDTF">2014-08-21T13:59:47Z</dcterms:created>
  <dcterms:modified xsi:type="dcterms:W3CDTF">2015-05-17T08:18:32Z</dcterms:modified>
</cp:coreProperties>
</file>